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16"/>
  </p:notesMasterIdLst>
  <p:sldIdLst>
    <p:sldId id="256" r:id="rId2"/>
    <p:sldId id="259" r:id="rId3"/>
    <p:sldId id="257" r:id="rId4"/>
    <p:sldId id="258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E9E9ED"/>
    <a:srgbClr val="D1D1DA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5219-840D-4DE0-9F26-55A4A2DC5777}" type="datetimeFigureOut">
              <a:rPr lang="en-US" smtClean="0"/>
              <a:t>10/30/2008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898B7-EC35-4E43-9354-09398DA1EC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C19E3A-D6C9-4642-B170-164F435AD16A}" type="datetime1">
              <a:rPr lang="en-US" smtClean="0"/>
              <a:t>10/30/2008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64F2-58A2-4849-8A1D-5A44D4AA1F94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0728-27E0-4599-BAE8-ABBAB0FD5D60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MENA </a:t>
            </a:r>
            <a:r>
              <a:rPr lang="en-US" dirty="0" err="1" smtClean="0"/>
              <a:t>InWEnt</a:t>
            </a:r>
            <a:r>
              <a:rPr lang="en-US" dirty="0" smtClean="0"/>
              <a:t>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833-A6A8-491E-B6A9-1F0C51ACB1B8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5AC6-BB86-43E3-98E0-78770A51C061}" type="datetime1">
              <a:rPr lang="en-US" smtClean="0"/>
              <a:t>10/30/2008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B730C0B-AE00-471A-A76F-674C7FAEC220}" type="datetime1">
              <a:rPr lang="en-US" smtClean="0"/>
              <a:t>10/30/2008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387F6C-6491-43A0-A256-7F179ACA6FD7}" type="datetime1">
              <a:rPr lang="en-US" smtClean="0"/>
              <a:t>10/30/2008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FCA1-DDF4-49FF-9C25-6C2EC79F095A}" type="datetime1">
              <a:rPr lang="en-US" smtClean="0"/>
              <a:t>10/30/2008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AE522-A0EF-4E68-A41D-E1B9A0386AE6}" type="datetime1">
              <a:rPr lang="en-US" smtClean="0"/>
              <a:t>10/30/2008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EA31-26C1-43BD-B5A0-D13043E7A2FE}" type="datetime1">
              <a:rPr lang="en-US" smtClean="0"/>
              <a:t>10/30/2008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DC6478B-B97A-447F-8F6F-530414348D49}" type="datetime1">
              <a:rPr lang="en-US" smtClean="0"/>
              <a:t>10/30/2008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160FEB7-6ED5-44A9-B1B7-EE458EAD42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Future Regional Alumni Networking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Questions to be answered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756C-902A-4F0C-8DAA-4E3EA9EB6004}" type="datetime1">
              <a:rPr lang="en-US" smtClean="0"/>
              <a:t>10/30/2008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b="1" dirty="0" smtClean="0"/>
              <a:t>	How </a:t>
            </a:r>
            <a:r>
              <a:rPr lang="en-AU" b="1" dirty="0" smtClean="0"/>
              <a:t>can </a:t>
            </a:r>
            <a:r>
              <a:rPr lang="en-AU" b="1" dirty="0" smtClean="0">
                <a:solidFill>
                  <a:srgbClr val="FF0000"/>
                </a:solidFill>
              </a:rPr>
              <a:t>we</a:t>
            </a:r>
            <a:r>
              <a:rPr lang="en-AU" b="1" dirty="0" smtClean="0"/>
              <a:t> </a:t>
            </a:r>
            <a:r>
              <a:rPr lang="en-AU" b="1" dirty="0" smtClean="0">
                <a:solidFill>
                  <a:srgbClr val="FF0000"/>
                </a:solidFill>
              </a:rPr>
              <a:t>contribute</a:t>
            </a:r>
            <a:r>
              <a:rPr lang="en-AU" b="1" dirty="0" smtClean="0"/>
              <a:t> to the creation of a regional and sectoral network and which type of </a:t>
            </a:r>
            <a:r>
              <a:rPr lang="en-AU" b="1" dirty="0" smtClean="0">
                <a:solidFill>
                  <a:srgbClr val="FF0000"/>
                </a:solidFill>
              </a:rPr>
              <a:t>support</a:t>
            </a:r>
            <a:r>
              <a:rPr lang="en-AU" b="1" dirty="0" smtClean="0"/>
              <a:t> is required by </a:t>
            </a:r>
            <a:r>
              <a:rPr lang="en-AU" b="1" dirty="0" err="1" smtClean="0">
                <a:solidFill>
                  <a:srgbClr val="0070C0"/>
                </a:solidFill>
              </a:rPr>
              <a:t>InWEnt</a:t>
            </a:r>
            <a:r>
              <a:rPr lang="en-AU" b="1" dirty="0" smtClean="0"/>
              <a:t>?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as Alumni contribute by…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dirty="0" smtClean="0"/>
              <a:t>Ensuring technological transfer</a:t>
            </a:r>
            <a:endParaRPr lang="en-US" dirty="0" smtClean="0"/>
          </a:p>
          <a:p>
            <a:pPr lvl="1"/>
            <a:r>
              <a:rPr lang="en-AU" dirty="0" smtClean="0"/>
              <a:t>Help others solve encountered problems</a:t>
            </a:r>
            <a:endParaRPr lang="en-US" dirty="0" smtClean="0"/>
          </a:p>
          <a:p>
            <a:pPr lvl="1"/>
            <a:r>
              <a:rPr lang="en-AU" dirty="0" smtClean="0"/>
              <a:t>Share voluntarily experiences with other experts</a:t>
            </a:r>
            <a:endParaRPr lang="en-US" dirty="0" smtClean="0"/>
          </a:p>
          <a:p>
            <a:pPr lvl="1"/>
            <a:r>
              <a:rPr lang="en-AU" dirty="0" smtClean="0"/>
              <a:t>Raise public awareness</a:t>
            </a:r>
            <a:endParaRPr lang="en-US" dirty="0" smtClean="0"/>
          </a:p>
          <a:p>
            <a:pPr lvl="1"/>
            <a:r>
              <a:rPr lang="en-AU" dirty="0" smtClean="0"/>
              <a:t>Start with </a:t>
            </a:r>
            <a:r>
              <a:rPr lang="en-AU" dirty="0" smtClean="0"/>
              <a:t>local/national </a:t>
            </a:r>
            <a:r>
              <a:rPr lang="en-AU" dirty="0" smtClean="0"/>
              <a:t>networks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vs. regional networks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Local networks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Regional networks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763" marR="0" lvl="0" indent="-47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A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Create a multi disciplinary committee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Conduct regional meetings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A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Appoint  contact person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Link</a:t>
                      </a:r>
                      <a:r>
                        <a:rPr kumimoji="0" lang="en-US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 local thematic networks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</a:tr>
              <a:tr h="143192">
                <a:tc>
                  <a:txBody>
                    <a:bodyPr/>
                    <a:lstStyle/>
                    <a:p>
                      <a:pPr marL="4763" marR="0" lvl="0" indent="-47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A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Share with the local community through media (web, TV, communication material, etc.)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Establish</a:t>
                      </a:r>
                      <a:r>
                        <a:rPr lang="en-US" b="1" baseline="0" dirty="0" smtClean="0"/>
                        <a:t> a viable structure (steering committee, strategy board, monitoring committee, etc.)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b="1" dirty="0" smtClean="0">
                          <a:latin typeface="+mn-lt"/>
                          <a:ea typeface="Times New Roman"/>
                        </a:rPr>
                        <a:t>Encourage private sector to share</a:t>
                      </a:r>
                      <a:endParaRPr lang="en-US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One common project e.g.</a:t>
                      </a:r>
                      <a:r>
                        <a:rPr lang="en-US" b="1" baseline="0" dirty="0" smtClean="0"/>
                        <a:t> regional center for environmental expertise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from </a:t>
            </a:r>
            <a:r>
              <a:rPr lang="en-US" dirty="0" err="1" smtClean="0">
                <a:solidFill>
                  <a:srgbClr val="0070C0"/>
                </a:solidFill>
              </a:rPr>
              <a:t>InWEnt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AU" dirty="0" smtClean="0"/>
              <a:t>Technical support (e.g. improving </a:t>
            </a:r>
            <a:r>
              <a:rPr lang="en-AU" dirty="0" smtClean="0"/>
              <a:t>skills, </a:t>
            </a:r>
            <a:r>
              <a:rPr lang="en-AU" dirty="0" smtClean="0"/>
              <a:t>advocating projects/proposals</a:t>
            </a:r>
            <a:r>
              <a:rPr lang="en-AU" dirty="0" smtClean="0"/>
              <a:t>)</a:t>
            </a:r>
            <a:endParaRPr lang="en-US" dirty="0" smtClean="0"/>
          </a:p>
          <a:p>
            <a:pPr lvl="1"/>
            <a:r>
              <a:rPr lang="en-AU" dirty="0" smtClean="0"/>
              <a:t>Financial support to ensure sustainability </a:t>
            </a:r>
          </a:p>
          <a:p>
            <a:pPr lvl="1"/>
            <a:r>
              <a:rPr lang="en-AU" dirty="0" smtClean="0"/>
              <a:t>Regular follow up with regional and national counterparts</a:t>
            </a:r>
          </a:p>
          <a:p>
            <a:pPr lvl="1"/>
            <a:r>
              <a:rPr lang="en-AU" dirty="0" smtClean="0"/>
              <a:t>Contacts to other similar networks and institutions worldwide</a:t>
            </a:r>
          </a:p>
          <a:p>
            <a:pPr lvl="1"/>
            <a:r>
              <a:rPr lang="en-AU" dirty="0" smtClean="0"/>
              <a:t>Facilitation of contacts with funding agencies</a:t>
            </a:r>
            <a:endParaRPr lang="en-US" dirty="0" smtClean="0"/>
          </a:p>
          <a:p>
            <a:pPr lvl="1"/>
            <a:r>
              <a:rPr lang="en-AU" b="1" dirty="0" err="1" smtClean="0">
                <a:solidFill>
                  <a:srgbClr val="0070C0"/>
                </a:solidFill>
              </a:rPr>
              <a:t>InWEnt</a:t>
            </a:r>
            <a:r>
              <a:rPr lang="en-AU" dirty="0" smtClean="0"/>
              <a:t> as umbrella for implemented activities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words…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Methodological Approach and Team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4038600"/>
          <a:ext cx="8229600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A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future regional and sectoral/thematic </a:t>
                      </a:r>
                      <a:r>
                        <a:rPr kumimoji="0" lang="en-A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InWEnt</a:t>
                      </a:r>
                      <a:r>
                        <a:rPr kumimoji="0" lang="en-A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alumni network – which are the possible challenges and obstacles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A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do we see as perspectives for the future and which are our ideas/suggestions for future programs?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can we contribute to the creation of a regional and sectoral network and which type of support is required by </a:t>
                      </a:r>
                      <a:r>
                        <a:rPr kumimoji="0" lang="en-A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InWEnt</a:t>
                      </a:r>
                      <a:r>
                        <a:rPr kumimoji="0" lang="en-A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F0E6-20BB-41E3-ADAC-35C0CB104F39}" type="datetime1">
              <a:rPr lang="en-US" smtClean="0"/>
              <a:t>10/30/2008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2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58368" marR="0" lvl="1" indent="-246888" defTabSz="914400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lang="en-US" sz="2600" dirty="0">
                <a:solidFill>
                  <a:schemeClr val="accent2"/>
                </a:solidFill>
              </a:rPr>
              <a:t>Local Agenda 21 for Sustainable Development</a:t>
            </a:r>
          </a:p>
          <a:p>
            <a:pPr marL="658368" marR="0" lvl="1" indent="-246888" defTabSz="914400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lang="en-US" sz="2600" dirty="0">
                <a:solidFill>
                  <a:schemeClr val="accent2"/>
                </a:solidFill>
              </a:rPr>
              <a:t>Multi-disciplinary team from MENA</a:t>
            </a:r>
          </a:p>
          <a:p>
            <a:pPr marL="658368" marR="0" lvl="1" indent="-246888" defTabSz="914400" fontAlgn="auto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lang="en-US" sz="2600" dirty="0">
                <a:solidFill>
                  <a:schemeClr val="accent2"/>
                </a:solidFill>
              </a:rPr>
              <a:t>Three (3) working groups addressing: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b="1" dirty="0" smtClean="0"/>
              <a:t>	A </a:t>
            </a:r>
            <a:r>
              <a:rPr lang="en-AU" b="1" dirty="0" smtClean="0"/>
              <a:t>future </a:t>
            </a:r>
            <a:r>
              <a:rPr lang="en-AU" b="1" dirty="0" smtClean="0">
                <a:solidFill>
                  <a:srgbClr val="FF0000"/>
                </a:solidFill>
              </a:rPr>
              <a:t>regional</a:t>
            </a:r>
            <a:r>
              <a:rPr lang="en-AU" b="1" dirty="0" smtClean="0"/>
              <a:t> and </a:t>
            </a:r>
            <a:r>
              <a:rPr lang="en-AU" b="1" dirty="0" smtClean="0">
                <a:solidFill>
                  <a:srgbClr val="FF0000"/>
                </a:solidFill>
              </a:rPr>
              <a:t>sectoral/thematic</a:t>
            </a:r>
            <a:r>
              <a:rPr lang="en-AU" b="1" dirty="0" smtClean="0"/>
              <a:t> </a:t>
            </a:r>
            <a:r>
              <a:rPr lang="en-AU" b="1" dirty="0" err="1" smtClean="0"/>
              <a:t>InWEnt</a:t>
            </a:r>
            <a:r>
              <a:rPr lang="en-AU" b="1" dirty="0" smtClean="0"/>
              <a:t> </a:t>
            </a:r>
            <a:r>
              <a:rPr lang="en-AU" b="1" dirty="0" smtClean="0">
                <a:solidFill>
                  <a:srgbClr val="FF0000"/>
                </a:solidFill>
              </a:rPr>
              <a:t>alumni</a:t>
            </a:r>
            <a:r>
              <a:rPr lang="en-AU" b="1" dirty="0" smtClean="0"/>
              <a:t> </a:t>
            </a:r>
            <a:r>
              <a:rPr lang="en-AU" b="1" dirty="0" smtClean="0">
                <a:solidFill>
                  <a:srgbClr val="FF0000"/>
                </a:solidFill>
              </a:rPr>
              <a:t>network</a:t>
            </a:r>
            <a:r>
              <a:rPr lang="en-AU" b="1" dirty="0" smtClean="0"/>
              <a:t> – which are the possible </a:t>
            </a:r>
            <a:r>
              <a:rPr lang="en-AU" b="1" dirty="0" smtClean="0">
                <a:solidFill>
                  <a:srgbClr val="FF0000"/>
                </a:solidFill>
              </a:rPr>
              <a:t>challenges</a:t>
            </a:r>
            <a:r>
              <a:rPr lang="en-AU" b="1" dirty="0" smtClean="0"/>
              <a:t> and </a:t>
            </a:r>
            <a:r>
              <a:rPr lang="en-AU" b="1" dirty="0" smtClean="0">
                <a:solidFill>
                  <a:srgbClr val="FF0000"/>
                </a:solidFill>
              </a:rPr>
              <a:t>obstacles</a:t>
            </a:r>
            <a:r>
              <a:rPr lang="en-AU" b="1" dirty="0" smtClean="0"/>
              <a:t>?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16754-F2CF-49FE-9B70-D8F3D81C5DAC}" type="datetime1">
              <a:rPr lang="en-US" smtClean="0"/>
              <a:t>10/30/2008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79CB9-2A8E-4024-A1C6-48E5A664B9C3}" type="datetime1">
              <a:rPr lang="en-US" smtClean="0"/>
              <a:t>10/30/2008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71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Regional distance </a:t>
                      </a:r>
                      <a:endParaRPr kumimoji="0" lang="en-US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Communication constraints: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Language gap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Access to Informational Technologies</a:t>
                      </a:r>
                      <a:endParaRPr kumimoji="0" lang="en-US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9E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Availability of experts:</a:t>
                      </a:r>
                      <a:r>
                        <a:rPr kumimoji="0" lang="en-A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“Time is Money”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Different professional backgrounds within sectors </a:t>
                      </a:r>
                      <a:r>
                        <a:rPr kumimoji="0" lang="en-A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(technical, administrative, policy or decision</a:t>
                      </a:r>
                      <a:r>
                        <a:rPr kumimoji="0" lang="en-A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making</a:t>
                      </a:r>
                      <a:r>
                        <a:rPr kumimoji="0" lang="en-A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civil society)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A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Sustainability </a:t>
                      </a:r>
                      <a:r>
                        <a:rPr kumimoji="0" lang="en-A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 </a:t>
                      </a:r>
                      <a:r>
                        <a:rPr kumimoji="0" lang="en-A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network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en-A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Keep interest going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A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Solicit </a:t>
                      </a:r>
                      <a:r>
                        <a:rPr kumimoji="0" lang="en-A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input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A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Applicability, concrete implementation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Knowledgeable input based on </a:t>
                      </a:r>
                      <a:r>
                        <a:rPr kumimoji="0" lang="en-A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education/training rather</a:t>
                      </a:r>
                      <a:r>
                        <a:rPr kumimoji="0" lang="en-A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than on pure </a:t>
                      </a:r>
                      <a:r>
                        <a:rPr kumimoji="0" lang="en-A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experience                e.g. </a:t>
                      </a:r>
                      <a:r>
                        <a:rPr kumimoji="0" lang="en-AU" sz="1800" b="1" kern="1200" dirty="0" err="1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InWEnt</a:t>
                      </a:r>
                      <a:endParaRPr kumimoji="0" lang="en-US" sz="1800" b="1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>
                        <a:buFont typeface="Arial" pitchFamily="34" charset="0"/>
                        <a:buNone/>
                      </a:pPr>
                      <a:r>
                        <a:rPr kumimoji="0" lang="en-A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Cultural and behavioural gaps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en-A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Take but no give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en-A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 acceptance of other ideas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6400800" y="4800600"/>
            <a:ext cx="6096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Obstacles…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79CB9-2A8E-4024-A1C6-48E5A664B9C3}" type="datetime1">
              <a:rPr lang="en-US" smtClean="0"/>
              <a:t>10/30/2008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66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8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Absence of membership structure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anonymous input,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uncertified experts, etc.</a:t>
                      </a:r>
                      <a:endParaRPr kumimoji="0" lang="en-US" sz="16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AU" sz="18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Absence of guiding principals to avoid deviation and hot topics</a:t>
                      </a:r>
                      <a:endParaRPr kumimoji="0" lang="en-US" sz="18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9E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AU" sz="18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Complicated and unattractive dissemination tools (diversification is a must)</a:t>
                      </a:r>
                      <a:endParaRPr kumimoji="0" lang="en-US" sz="18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AU" sz="18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Funding of face-to-face exchange</a:t>
                      </a:r>
                      <a:endParaRPr kumimoji="0" lang="en-US" sz="18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AU" sz="18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Leadership issues</a:t>
                      </a:r>
                      <a:endParaRPr kumimoji="0" lang="en-US" sz="18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AU" sz="18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Irregular follow-up from organizers</a:t>
                      </a:r>
                      <a:endParaRPr kumimoji="0" lang="en-US" sz="18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6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Revisiting</a:t>
                      </a:r>
                      <a:r>
                        <a:rPr kumimoji="0" lang="en-US" sz="16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cooperation strategy???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b="1" dirty="0" smtClean="0"/>
              <a:t>	What </a:t>
            </a:r>
            <a:r>
              <a:rPr lang="en-AU" b="1" dirty="0" smtClean="0"/>
              <a:t>do we see as </a:t>
            </a:r>
            <a:r>
              <a:rPr lang="en-AU" b="1" dirty="0" smtClean="0">
                <a:solidFill>
                  <a:srgbClr val="FF0000"/>
                </a:solidFill>
              </a:rPr>
              <a:t>perspectives</a:t>
            </a:r>
            <a:r>
              <a:rPr lang="en-AU" b="1" dirty="0" smtClean="0"/>
              <a:t> for the future and which are our ideas/</a:t>
            </a:r>
            <a:r>
              <a:rPr lang="en-AU" b="1" dirty="0" smtClean="0">
                <a:solidFill>
                  <a:srgbClr val="FF0000"/>
                </a:solidFill>
              </a:rPr>
              <a:t>suggestions</a:t>
            </a:r>
            <a:r>
              <a:rPr lang="en-AU" b="1" dirty="0" smtClean="0"/>
              <a:t> for future programs?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What is needed...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Database for</a:t>
            </a:r>
          </a:p>
          <a:p>
            <a:pPr lvl="1"/>
            <a:r>
              <a:rPr lang="en-AU" dirty="0" smtClean="0"/>
              <a:t>Experts and </a:t>
            </a:r>
            <a:r>
              <a:rPr lang="en-AU" dirty="0" smtClean="0"/>
              <a:t>expertise per sector</a:t>
            </a:r>
            <a:endParaRPr lang="en-US" dirty="0" smtClean="0"/>
          </a:p>
          <a:p>
            <a:pPr lvl="1"/>
            <a:r>
              <a:rPr lang="en-AU" dirty="0" smtClean="0"/>
              <a:t>Legal </a:t>
            </a:r>
            <a:r>
              <a:rPr lang="en-AU" dirty="0" smtClean="0"/>
              <a:t>institutions in the various countries</a:t>
            </a:r>
            <a:endParaRPr lang="en-US" dirty="0" smtClean="0"/>
          </a:p>
          <a:p>
            <a:pPr lvl="1"/>
            <a:r>
              <a:rPr lang="en-AU" dirty="0" smtClean="0"/>
              <a:t>Institutional framework</a:t>
            </a:r>
            <a:endParaRPr lang="en-US" dirty="0" smtClean="0"/>
          </a:p>
          <a:p>
            <a:pPr lvl="1"/>
            <a:r>
              <a:rPr lang="en-AU" dirty="0" smtClean="0"/>
              <a:t>Documented pilot studies</a:t>
            </a:r>
            <a:endParaRPr lang="en-US" dirty="0" smtClean="0"/>
          </a:p>
          <a:p>
            <a:pPr lvl="1"/>
            <a:r>
              <a:rPr lang="en-AU" dirty="0" smtClean="0"/>
              <a:t>Documented and shared success </a:t>
            </a:r>
            <a:r>
              <a:rPr lang="en-AU" dirty="0" smtClean="0"/>
              <a:t>stories</a:t>
            </a:r>
            <a:endParaRPr lang="en-US" dirty="0" smtClean="0"/>
          </a:p>
          <a:p>
            <a:pPr lvl="1"/>
            <a:r>
              <a:rPr lang="en-AU" dirty="0" smtClean="0"/>
              <a:t>Existing international conventions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24078" lvl="0" indent="-514350">
              <a:buFont typeface="+mj-lt"/>
              <a:buAutoNum type="arabicPeriod" startAt="2"/>
            </a:pPr>
            <a:r>
              <a:rPr lang="en-AU" dirty="0" smtClean="0"/>
              <a:t>Unification of </a:t>
            </a:r>
            <a:r>
              <a:rPr lang="en-AU" dirty="0" smtClean="0"/>
              <a:t>standards and strategies for increased presence and competitiveness</a:t>
            </a:r>
          </a:p>
          <a:p>
            <a:pPr marL="624078" lvl="0" indent="-514350">
              <a:buFont typeface="+mj-lt"/>
              <a:buAutoNum type="arabicPeriod" startAt="2"/>
            </a:pPr>
            <a:r>
              <a:rPr lang="en-AU" dirty="0" smtClean="0"/>
              <a:t>Capacity building for ...</a:t>
            </a:r>
          </a:p>
          <a:p>
            <a:pPr lvl="1"/>
            <a:r>
              <a:rPr lang="en-AU" dirty="0" smtClean="0"/>
              <a:t>Improving effectiveness of awareness campaigns</a:t>
            </a:r>
            <a:endParaRPr lang="en-US" dirty="0" smtClean="0"/>
          </a:p>
          <a:p>
            <a:pPr lvl="1"/>
            <a:r>
              <a:rPr lang="en-AU" dirty="0" smtClean="0"/>
              <a:t>Encouraging </a:t>
            </a:r>
            <a:r>
              <a:rPr lang="en-AU" dirty="0" smtClean="0"/>
              <a:t>private </a:t>
            </a:r>
            <a:r>
              <a:rPr lang="en-AU" dirty="0" smtClean="0"/>
              <a:t>sector involvement and investments</a:t>
            </a:r>
            <a:endParaRPr lang="en-US" dirty="0" smtClean="0"/>
          </a:p>
          <a:p>
            <a:pPr lvl="1"/>
            <a:r>
              <a:rPr lang="en-AU" dirty="0" smtClean="0"/>
              <a:t>Adapting planning </a:t>
            </a:r>
            <a:r>
              <a:rPr lang="en-AU" dirty="0" smtClean="0"/>
              <a:t>strategies</a:t>
            </a:r>
            <a:endParaRPr lang="en-US" dirty="0" smtClean="0"/>
          </a:p>
          <a:p>
            <a:pPr lvl="1"/>
            <a:r>
              <a:rPr lang="en-AU" dirty="0" smtClean="0"/>
              <a:t>Improving environmental control/enforcement of laws</a:t>
            </a:r>
            <a:endParaRPr lang="en-US" dirty="0" smtClean="0"/>
          </a:p>
          <a:p>
            <a:pPr lvl="1"/>
            <a:r>
              <a:rPr lang="en-AU" dirty="0" smtClean="0"/>
              <a:t>Preparing </a:t>
            </a:r>
            <a:r>
              <a:rPr lang="en-AU" dirty="0" smtClean="0"/>
              <a:t>feasibility </a:t>
            </a:r>
            <a:r>
              <a:rPr lang="en-AU" dirty="0" smtClean="0"/>
              <a:t>studies/economical analysis</a:t>
            </a:r>
            <a:endParaRPr lang="en-US" dirty="0" smtClean="0"/>
          </a:p>
          <a:p>
            <a:pPr lvl="1"/>
            <a:r>
              <a:rPr lang="en-AU" dirty="0" smtClean="0"/>
              <a:t>Preparing needs assessments for NGOs and capacity building</a:t>
            </a:r>
            <a:endParaRPr lang="en-US" dirty="0" smtClean="0"/>
          </a:p>
          <a:p>
            <a:pPr marL="916686" lvl="1" indent="-514350">
              <a:buNone/>
            </a:pPr>
            <a:endParaRPr lang="en-US" dirty="0" smtClean="0"/>
          </a:p>
          <a:p>
            <a:pPr marL="624078" indent="-514350">
              <a:buFont typeface="+mj-lt"/>
              <a:buAutoNum type="arabicPeriod" startAt="2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Prospects…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t>10/30/2008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MENA </a:t>
            </a:r>
            <a:r>
              <a:rPr lang="en-US" dirty="0" err="1" smtClean="0"/>
              <a:t>InWEnt</a:t>
            </a:r>
            <a:r>
              <a:rPr lang="en-US" dirty="0" smtClean="0"/>
              <a:t>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t>9</a:t>
            </a:fld>
            <a:endParaRPr lang="en-US"/>
          </a:p>
        </p:txBody>
      </p:sp>
      <p:grpSp>
        <p:nvGrpSpPr>
          <p:cNvPr id="1026" name="Group 2"/>
          <p:cNvGrpSpPr>
            <a:grpSpLocks noGrp="1"/>
          </p:cNvGrpSpPr>
          <p:nvPr>
            <p:ph idx="1"/>
          </p:nvPr>
        </p:nvGrpSpPr>
        <p:grpSpPr bwMode="auto">
          <a:xfrm>
            <a:off x="609600" y="2743200"/>
            <a:ext cx="3505200" cy="3352800"/>
            <a:chOff x="1795" y="240"/>
            <a:chExt cx="3087" cy="2669"/>
          </a:xfrm>
        </p:grpSpPr>
        <p:sp>
          <p:nvSpPr>
            <p:cNvPr id="1027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  <a:gd name="T6" fmla="*/ 5400 w 21600"/>
                <a:gd name="T7" fmla="*/ 11800 h 21600"/>
                <a:gd name="T8" fmla="*/ 16200 w 21600"/>
                <a:gd name="T9" fmla="*/ 20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1D1DA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8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787 w 21600"/>
                <a:gd name="T1" fmla="*/ 0 h 21600"/>
                <a:gd name="T2" fmla="*/ 15812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787 w 21600"/>
                <a:gd name="T9" fmla="*/ 500 h 21600"/>
                <a:gd name="T10" fmla="*/ 158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E9E9E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E9E9ED"/>
                </a:solidFill>
              </a:endParaRPr>
            </a:p>
          </p:txBody>
        </p:sp>
        <p:sp>
          <p:nvSpPr>
            <p:cNvPr id="1029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3768 w 21600"/>
                <a:gd name="T1" fmla="*/ 0 h 21600"/>
                <a:gd name="T2" fmla="*/ 17831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287 w 21600"/>
                <a:gd name="T9" fmla="*/ 500 h 21600"/>
                <a:gd name="T10" fmla="*/ 16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D1D1DA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981200" y="3352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800080"/>
                </a:solidFill>
              </a:rPr>
              <a:t>Capacity Building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09800" y="4583668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80"/>
                </a:solidFill>
              </a:rPr>
              <a:t>Administrative pillars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5715000"/>
            <a:ext cx="4168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800080"/>
                </a:solidFill>
              </a:rPr>
              <a:t>Expertise and Expertise Database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24078" lvl="0" indent="-514350">
              <a:spcBef>
                <a:spcPts val="300"/>
              </a:spcBef>
              <a:buClr>
                <a:schemeClr val="accent3"/>
              </a:buClr>
            </a:pPr>
            <a:endParaRPr lang="en-US" sz="2800" dirty="0" smtClean="0">
              <a:solidFill>
                <a:schemeClr val="accent2"/>
              </a:solidFill>
            </a:endParaRPr>
          </a:p>
        </p:txBody>
      </p:sp>
      <p:sp>
        <p:nvSpPr>
          <p:cNvPr id="24" name="Striped Right Arrow 23"/>
          <p:cNvSpPr/>
          <p:nvPr/>
        </p:nvSpPr>
        <p:spPr>
          <a:xfrm>
            <a:off x="4876800" y="3733800"/>
            <a:ext cx="1371600" cy="11430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/>
          <p:cNvSpPr/>
          <p:nvPr/>
        </p:nvSpPr>
        <p:spPr>
          <a:xfrm>
            <a:off x="6477000" y="2514600"/>
            <a:ext cx="2133600" cy="228600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4078" lvl="0" indent="-514350">
              <a:spcBef>
                <a:spcPts val="300"/>
              </a:spcBef>
              <a:buClr>
                <a:schemeClr val="accent3"/>
              </a:buClr>
            </a:pPr>
            <a:r>
              <a:rPr lang="en-US" b="1" dirty="0" smtClean="0">
                <a:solidFill>
                  <a:schemeClr val="tx1"/>
                </a:solidFill>
              </a:rPr>
              <a:t>A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800080"/>
                </a:solidFill>
              </a:rPr>
              <a:t>Regional</a:t>
            </a:r>
          </a:p>
          <a:p>
            <a:pPr marL="624078" lvl="0" indent="-514350">
              <a:spcBef>
                <a:spcPts val="300"/>
              </a:spcBef>
              <a:buClr>
                <a:schemeClr val="accent3"/>
              </a:buClr>
            </a:pPr>
            <a:r>
              <a:rPr lang="en-US" b="1" dirty="0" smtClean="0">
                <a:solidFill>
                  <a:srgbClr val="800080"/>
                </a:solidFill>
              </a:rPr>
              <a:t>Center for</a:t>
            </a:r>
          </a:p>
          <a:p>
            <a:pPr marL="624078" lvl="0" indent="-514350">
              <a:spcBef>
                <a:spcPts val="300"/>
              </a:spcBef>
              <a:buClr>
                <a:schemeClr val="accent3"/>
              </a:buClr>
            </a:pPr>
            <a:r>
              <a:rPr lang="en-US" b="1" dirty="0" smtClean="0">
                <a:solidFill>
                  <a:srgbClr val="800080"/>
                </a:solidFill>
              </a:rPr>
              <a:t>Environmental </a:t>
            </a:r>
          </a:p>
          <a:p>
            <a:pPr marL="624078" lvl="0" indent="-514350">
              <a:spcBef>
                <a:spcPts val="300"/>
              </a:spcBef>
              <a:buClr>
                <a:schemeClr val="accent3"/>
              </a:buClr>
            </a:pPr>
            <a:r>
              <a:rPr lang="en-US" b="1" dirty="0" smtClean="0">
                <a:solidFill>
                  <a:srgbClr val="800080"/>
                </a:solidFill>
              </a:rPr>
              <a:t>Expertise </a:t>
            </a:r>
            <a:endParaRPr lang="en-US" b="1" dirty="0" smtClean="0">
              <a:solidFill>
                <a:srgbClr val="800080"/>
              </a:solidFill>
            </a:endParaRPr>
          </a:p>
        </p:txBody>
      </p:sp>
      <p:sp>
        <p:nvSpPr>
          <p:cNvPr id="26" name="Flowchart: Process 25"/>
          <p:cNvSpPr/>
          <p:nvPr/>
        </p:nvSpPr>
        <p:spPr>
          <a:xfrm>
            <a:off x="6477000" y="4876800"/>
            <a:ext cx="2133600" cy="1219200"/>
          </a:xfrm>
          <a:prstGeom prst="flowChart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07963" lvl="1" indent="-207963">
              <a:spcBef>
                <a:spcPts val="300"/>
              </a:spcBef>
              <a:buClr>
                <a:schemeClr val="accent2"/>
              </a:buClr>
              <a:defRPr/>
            </a:pPr>
            <a:r>
              <a:rPr lang="en-US" b="1" dirty="0" smtClean="0">
                <a:solidFill>
                  <a:schemeClr val="tx1"/>
                </a:solidFill>
              </a:rPr>
              <a:t>Based on:</a:t>
            </a:r>
          </a:p>
          <a:p>
            <a:pPr marL="207963" lvl="1" indent="-207963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/>
            </a:pPr>
            <a:r>
              <a:rPr lang="en-US" dirty="0" smtClean="0">
                <a:solidFill>
                  <a:schemeClr val="tx1"/>
                </a:solidFill>
              </a:rPr>
              <a:t>Detailed </a:t>
            </a:r>
            <a:r>
              <a:rPr lang="en-US" dirty="0" err="1">
                <a:solidFill>
                  <a:schemeClr val="tx1"/>
                </a:solidFill>
              </a:rPr>
              <a:t>ToR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chemeClr val="tx1"/>
                </a:solidFill>
              </a:rPr>
              <a:t>&amp;</a:t>
            </a:r>
            <a:endParaRPr lang="en-US" dirty="0">
              <a:solidFill>
                <a:schemeClr val="tx1"/>
              </a:solidFill>
            </a:endParaRPr>
          </a:p>
          <a:p>
            <a:pPr marL="207963" lvl="1" indent="-207963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/>
            </a:pPr>
            <a:r>
              <a:rPr lang="en-US" dirty="0">
                <a:solidFill>
                  <a:schemeClr val="tx1"/>
                </a:solidFill>
              </a:rPr>
              <a:t>Operational </a:t>
            </a:r>
            <a:r>
              <a:rPr lang="en-US" dirty="0">
                <a:solidFill>
                  <a:schemeClr val="tx1"/>
                </a:solidFill>
              </a:rPr>
              <a:t>Manual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allAtOnce"/>
      <p:bldP spid="18" grpId="0"/>
      <p:bldP spid="19" grpId="0"/>
      <p:bldP spid="24" grpId="0" animBg="1"/>
      <p:bldP spid="25" grpId="0" animBg="1"/>
      <p:bldP spid="2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139</TotalTime>
  <Words>577</Words>
  <Application>Microsoft Office PowerPoint</Application>
  <PresentationFormat>On-screen Show (4:3)</PresentationFormat>
  <Paragraphs>139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Future Regional Alumni Networking </vt:lpstr>
      <vt:lpstr>Methodological Approach and Team</vt:lpstr>
      <vt:lpstr>Question 1</vt:lpstr>
      <vt:lpstr>Challenges…</vt:lpstr>
      <vt:lpstr>Obstacles…</vt:lpstr>
      <vt:lpstr>Question 2</vt:lpstr>
      <vt:lpstr>What is needed...</vt:lpstr>
      <vt:lpstr>Slide 8</vt:lpstr>
      <vt:lpstr>Prospects…</vt:lpstr>
      <vt:lpstr>Question 3</vt:lpstr>
      <vt:lpstr>We as Alumni contribute by…</vt:lpstr>
      <vt:lpstr>Local vs. regional networks</vt:lpstr>
      <vt:lpstr>Support from InWEnt…</vt:lpstr>
      <vt:lpstr>Last words…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Regional Alumni Networking</dc:title>
  <dc:creator>NOUR MASRI</dc:creator>
  <cp:lastModifiedBy>NOUR MASRI</cp:lastModifiedBy>
  <cp:revision>29</cp:revision>
  <dcterms:created xsi:type="dcterms:W3CDTF">2008-10-30T18:58:18Z</dcterms:created>
  <dcterms:modified xsi:type="dcterms:W3CDTF">2008-10-30T21:17:46Z</dcterms:modified>
</cp:coreProperties>
</file>